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71" r:id="rId8"/>
    <p:sldId id="266" r:id="rId9"/>
    <p:sldId id="270" r:id="rId10"/>
    <p:sldId id="272" r:id="rId11"/>
    <p:sldId id="273" r:id="rId12"/>
    <p:sldId id="274" r:id="rId13"/>
    <p:sldId id="275" r:id="rId14"/>
    <p:sldId id="27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94660"/>
  </p:normalViewPr>
  <p:slideViewPr>
    <p:cSldViewPr snapToGrid="0">
      <p:cViewPr varScale="1">
        <p:scale>
          <a:sx n="82" d="100"/>
          <a:sy n="82" d="100"/>
        </p:scale>
        <p:origin x="42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85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20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89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06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111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11/30/2024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a:cs typeface="Segoe UI"/>
              </a:rPr>
              <a:t>Forest Sentinel AI</a:t>
            </a:r>
            <a:br>
              <a:rPr lang="en-US" dirty="0">
                <a:cs typeface="Segoe UI"/>
              </a:rPr>
            </a:br>
            <a:r>
              <a:rPr lang="en-US" sz="2000" dirty="0">
                <a:cs typeface="Segoe UI"/>
              </a:rPr>
              <a:t>Solution Type: Prototype </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fontScale="92500" lnSpcReduction="10000"/>
          </a:bodyPr>
          <a:lstStyle/>
          <a:p>
            <a:pPr algn="l">
              <a:buFont typeface="Arial" panose="020B0604020202020204" pitchFamily="34" charset="0"/>
              <a:buChar char="•"/>
            </a:pPr>
            <a:r>
              <a:rPr lang="en-US" b="1" i="0" dirty="0">
                <a:effectLst/>
                <a:latin typeface="-apple-system"/>
              </a:rPr>
              <a:t>Franck </a:t>
            </a:r>
            <a:r>
              <a:rPr lang="en-US" b="1" i="0" dirty="0" err="1">
                <a:effectLst/>
                <a:latin typeface="-apple-system"/>
              </a:rPr>
              <a:t>Kasongo</a:t>
            </a:r>
            <a:endParaRPr lang="en-US" b="0" i="0" dirty="0">
              <a:effectLst/>
              <a:latin typeface="-apple-system"/>
            </a:endParaRPr>
          </a:p>
          <a:p>
            <a:pPr algn="l">
              <a:buFont typeface="Arial" panose="020B0604020202020204" pitchFamily="34" charset="0"/>
              <a:buChar char="•"/>
            </a:pPr>
            <a:r>
              <a:rPr lang="en-US" b="1" i="0" dirty="0">
                <a:effectLst/>
                <a:latin typeface="-apple-system"/>
              </a:rPr>
              <a:t>Krishna </a:t>
            </a:r>
            <a:r>
              <a:rPr lang="en-US" b="1" i="0" dirty="0" err="1">
                <a:effectLst/>
                <a:latin typeface="-apple-system"/>
              </a:rPr>
              <a:t>vamsi</a:t>
            </a:r>
            <a:r>
              <a:rPr lang="en-US" b="1" i="0" dirty="0">
                <a:effectLst/>
                <a:latin typeface="-apple-system"/>
              </a:rPr>
              <a:t> </a:t>
            </a:r>
            <a:r>
              <a:rPr lang="en-US" b="1" i="0" dirty="0" err="1">
                <a:effectLst/>
                <a:latin typeface="-apple-system"/>
              </a:rPr>
              <a:t>Regulavalasa</a:t>
            </a:r>
            <a:endParaRPr lang="en-US" b="0" i="0" dirty="0">
              <a:effectLst/>
              <a:latin typeface="-apple-system"/>
            </a:endParaRPr>
          </a:p>
          <a:p>
            <a:pPr algn="l">
              <a:buFont typeface="Arial" panose="020B0604020202020204" pitchFamily="34" charset="0"/>
              <a:buChar char="•"/>
            </a:pPr>
            <a:r>
              <a:rPr lang="en-US" b="1" i="0" dirty="0" err="1">
                <a:effectLst/>
                <a:latin typeface="-apple-system"/>
              </a:rPr>
              <a:t>Shourya</a:t>
            </a:r>
            <a:r>
              <a:rPr lang="en-US" b="1" i="0" dirty="0">
                <a:effectLst/>
                <a:latin typeface="-apple-system"/>
              </a:rPr>
              <a:t> Bhardwaj</a:t>
            </a:r>
            <a:endParaRPr lang="en-US" b="0" i="0" dirty="0">
              <a:effectLst/>
              <a:latin typeface="-apple-system"/>
            </a:endParaRP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Understanding Wildfire Recovery in Large Scale Ecosystems</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632045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b="1" i="0" dirty="0">
                <a:solidFill>
                  <a:srgbClr val="0D0D0D"/>
                </a:solidFill>
                <a:effectLst/>
                <a:latin typeface="ui-sans-serif"/>
              </a:rPr>
              <a:t>The 1988 Yellowstone Fires</a:t>
            </a:r>
            <a:r>
              <a:rPr lang="en-US" b="0" i="0" dirty="0">
                <a:solidFill>
                  <a:srgbClr val="0D0D0D"/>
                </a:solidFill>
                <a:effectLst/>
                <a:latin typeface="ui-sans-serif"/>
              </a:rPr>
              <a:t>: A key event in Yellowstone’s history, burning nearly 800,000 acres and affecting habitats across the park. The fires revealed the park’s resilience, but also posed questions about long-term recovery.</a:t>
            </a:r>
          </a:p>
          <a:p>
            <a:pPr algn="l">
              <a:buFont typeface="Arial" panose="020B0604020202020204" pitchFamily="34" charset="0"/>
              <a:buChar char="•"/>
            </a:pPr>
            <a:endParaRPr lang="en-US" b="0" i="0" dirty="0">
              <a:solidFill>
                <a:srgbClr val="0D0D0D"/>
              </a:solidFill>
              <a:effectLst/>
              <a:latin typeface="ui-sans-serif"/>
            </a:endParaRPr>
          </a:p>
          <a:p>
            <a:pPr algn="l">
              <a:buFont typeface="Arial" panose="020B0604020202020204" pitchFamily="34" charset="0"/>
              <a:buChar char="•"/>
            </a:pPr>
            <a:r>
              <a:rPr lang="en-US" b="1" i="0" dirty="0">
                <a:solidFill>
                  <a:srgbClr val="0D0D0D"/>
                </a:solidFill>
                <a:effectLst/>
                <a:latin typeface="ui-sans-serif"/>
              </a:rPr>
              <a:t>Climate Change Consideration</a:t>
            </a:r>
            <a:r>
              <a:rPr lang="en-US" b="0" i="0" dirty="0">
                <a:solidFill>
                  <a:srgbClr val="0D0D0D"/>
                </a:solidFill>
                <a:effectLst/>
                <a:latin typeface="ui-sans-serif"/>
              </a:rPr>
              <a:t>: Increasing wildfire frequency exacerbates ecosystem disruptions. The need for better understanding and proactive monitoring is growing.</a:t>
            </a:r>
          </a:p>
          <a:p>
            <a:pPr algn="l">
              <a:buFont typeface="Arial" panose="020B0604020202020204" pitchFamily="34" charset="0"/>
              <a:buChar char="•"/>
            </a:pPr>
            <a:endParaRPr lang="en-US" b="0" i="0" dirty="0">
              <a:solidFill>
                <a:srgbClr val="0D0D0D"/>
              </a:solidFill>
              <a:effectLst/>
              <a:latin typeface="ui-sans-serif"/>
            </a:endParaRPr>
          </a:p>
          <a:p>
            <a:pPr algn="l">
              <a:buFont typeface="Arial" panose="020B0604020202020204" pitchFamily="34" charset="0"/>
              <a:buChar char="•"/>
            </a:pPr>
            <a:r>
              <a:rPr lang="en-US" b="1" i="0" dirty="0">
                <a:solidFill>
                  <a:srgbClr val="0D0D0D"/>
                </a:solidFill>
                <a:effectLst/>
                <a:latin typeface="ui-sans-serif"/>
              </a:rPr>
              <a:t>Opportunity</a:t>
            </a:r>
            <a:r>
              <a:rPr lang="en-US" b="0" i="0" dirty="0">
                <a:solidFill>
                  <a:srgbClr val="0D0D0D"/>
                </a:solidFill>
                <a:effectLst/>
                <a:latin typeface="ui-sans-serif"/>
              </a:rPr>
              <a:t>: Utilizing geospatial technologies, like satellite imagery and AI/ML analysis, can help track vegetation recovery and inform future restoration strategies across vast ecosystems like Yellowstone.</a:t>
            </a:r>
          </a:p>
          <a:p>
            <a:pPr defTabSz="932742"/>
            <a:endParaRPr lang="en-US" dirty="0">
              <a:solidFill>
                <a:srgbClr val="3B2E58"/>
              </a:solidFill>
              <a:cs typeface="Segoe UI"/>
            </a:endParaRPr>
          </a:p>
        </p:txBody>
      </p:sp>
      <p:pic>
        <p:nvPicPr>
          <p:cNvPr id="5" name="Picture 4" descr="A large fire in a snowy landscape&#10;&#10;Description automatically generated with medium confidence">
            <a:extLst>
              <a:ext uri="{FF2B5EF4-FFF2-40B4-BE49-F238E27FC236}">
                <a16:creationId xmlns:a16="http://schemas.microsoft.com/office/drawing/2014/main" id="{8AC6A494-6EAA-ECDC-4009-0A903264A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25" y="1705541"/>
            <a:ext cx="4702628" cy="4702628"/>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Prototype Solution for Vegetation Monitoring and Recovery Assessment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6068527" cy="4424363"/>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b="0" i="0" dirty="0">
                <a:solidFill>
                  <a:srgbClr val="0D0D0D"/>
                </a:solidFill>
                <a:effectLst/>
                <a:latin typeface="ui-sans-serif"/>
              </a:rPr>
              <a:t> </a:t>
            </a:r>
            <a:r>
              <a:rPr lang="en-US" b="1" i="0" dirty="0">
                <a:solidFill>
                  <a:srgbClr val="0D0D0D"/>
                </a:solidFill>
                <a:effectLst/>
                <a:latin typeface="ui-sans-serif"/>
              </a:rPr>
              <a:t>Solution Overview</a:t>
            </a:r>
            <a:r>
              <a:rPr lang="en-US" b="0" i="0" dirty="0">
                <a:solidFill>
                  <a:srgbClr val="0D0D0D"/>
                </a:solidFill>
                <a:effectLst/>
                <a:latin typeface="ui-sans-serif"/>
              </a:rPr>
              <a:t>:</a:t>
            </a:r>
          </a:p>
          <a:p>
            <a:pPr algn="l">
              <a:buFont typeface="Arial" panose="020B0604020202020204" pitchFamily="34" charset="0"/>
              <a:buChar char="•"/>
            </a:pPr>
            <a:endParaRPr lang="en-US" b="0" i="0" dirty="0">
              <a:solidFill>
                <a:srgbClr val="0D0D0D"/>
              </a:solidFill>
              <a:effectLst/>
              <a:latin typeface="ui-sans-serif"/>
            </a:endParaRPr>
          </a:p>
          <a:p>
            <a:pPr marL="742950" lvl="1" indent="-285750" algn="l">
              <a:buFont typeface="Arial" panose="020B0604020202020204" pitchFamily="34" charset="0"/>
              <a:buChar char="•"/>
            </a:pPr>
            <a:r>
              <a:rPr lang="en-US" b="1" i="0" dirty="0">
                <a:solidFill>
                  <a:srgbClr val="0D0D0D"/>
                </a:solidFill>
                <a:effectLst/>
                <a:latin typeface="ui-sans-serif"/>
              </a:rPr>
              <a:t>Data Collection</a:t>
            </a:r>
            <a:r>
              <a:rPr lang="en-US" b="0" i="0" dirty="0">
                <a:solidFill>
                  <a:srgbClr val="0D0D0D"/>
                </a:solidFill>
                <a:effectLst/>
                <a:latin typeface="ui-sans-serif"/>
              </a:rPr>
              <a:t>: Landsat satellite imagery was acquired from Earth Explorer to monitor vegetation recovery post-fire.</a:t>
            </a:r>
          </a:p>
          <a:p>
            <a:pPr marL="742950" lvl="1" indent="-285750" algn="l">
              <a:buFont typeface="Arial" panose="020B0604020202020204" pitchFamily="34" charset="0"/>
              <a:buChar char="•"/>
            </a:pPr>
            <a:endParaRPr lang="en-US" b="0" i="0" dirty="0">
              <a:solidFill>
                <a:srgbClr val="0D0D0D"/>
              </a:solidFill>
              <a:effectLst/>
              <a:latin typeface="ui-sans-serif"/>
            </a:endParaRPr>
          </a:p>
          <a:p>
            <a:pPr marL="742950" lvl="1" indent="-285750" algn="l">
              <a:buFont typeface="Arial" panose="020B0604020202020204" pitchFamily="34" charset="0"/>
              <a:buChar char="•"/>
            </a:pPr>
            <a:r>
              <a:rPr lang="en-US" b="1" i="0" dirty="0">
                <a:solidFill>
                  <a:srgbClr val="0D0D0D"/>
                </a:solidFill>
                <a:effectLst/>
                <a:latin typeface="ui-sans-serif"/>
              </a:rPr>
              <a:t>Data Exploration &amp; Analysis</a:t>
            </a:r>
            <a:r>
              <a:rPr lang="en-US" b="0" i="0" dirty="0">
                <a:solidFill>
                  <a:srgbClr val="0D0D0D"/>
                </a:solidFill>
                <a:effectLst/>
                <a:latin typeface="ui-sans-serif"/>
              </a:rPr>
              <a:t>: Using AI/ML models and geospatial analysis tools, we examined NDVI (Normalized Difference Vegetation Index to assess vegetation health and fire severity.</a:t>
            </a:r>
          </a:p>
          <a:p>
            <a:pPr marL="742950" lvl="1" indent="-285750" algn="l">
              <a:buFont typeface="Arial" panose="020B0604020202020204" pitchFamily="34" charset="0"/>
              <a:buChar char="•"/>
            </a:pPr>
            <a:endParaRPr lang="en-US" b="0" i="0" dirty="0">
              <a:solidFill>
                <a:srgbClr val="0D0D0D"/>
              </a:solidFill>
              <a:effectLst/>
              <a:latin typeface="ui-sans-serif"/>
            </a:endParaRPr>
          </a:p>
          <a:p>
            <a:pPr marL="742950" lvl="1" indent="-285750" algn="l">
              <a:buFont typeface="Arial" panose="020B0604020202020204" pitchFamily="34" charset="0"/>
              <a:buChar char="•"/>
            </a:pPr>
            <a:r>
              <a:rPr lang="en-US" b="1" i="0" dirty="0">
                <a:solidFill>
                  <a:srgbClr val="0D0D0D"/>
                </a:solidFill>
                <a:effectLst/>
                <a:latin typeface="ui-sans-serif"/>
              </a:rPr>
              <a:t>Prototype</a:t>
            </a:r>
            <a:r>
              <a:rPr lang="en-US" b="0" i="0" dirty="0">
                <a:solidFill>
                  <a:srgbClr val="0D0D0D"/>
                </a:solidFill>
                <a:effectLst/>
                <a:latin typeface="ui-sans-serif"/>
              </a:rPr>
              <a:t>: We developed an initial prototype to track recovery and provide actionable insights.</a:t>
            </a:r>
          </a:p>
          <a:p>
            <a:pPr marL="742950" lvl="1" indent="-285750" algn="l">
              <a:buFont typeface="Arial" panose="020B0604020202020204" pitchFamily="34" charset="0"/>
              <a:buChar char="•"/>
            </a:pPr>
            <a:endParaRPr lang="en-US" b="0" i="0" dirty="0">
              <a:solidFill>
                <a:srgbClr val="0D0D0D"/>
              </a:solidFill>
              <a:effectLst/>
              <a:latin typeface="ui-sans-serif"/>
            </a:endParaRPr>
          </a:p>
          <a:p>
            <a:pPr algn="l">
              <a:buFont typeface="Arial" panose="020B0604020202020204" pitchFamily="34" charset="0"/>
              <a:buChar char="•"/>
            </a:pPr>
            <a:r>
              <a:rPr lang="en-US" b="1" i="0" dirty="0">
                <a:solidFill>
                  <a:srgbClr val="0D0D0D"/>
                </a:solidFill>
                <a:effectLst/>
                <a:latin typeface="ui-sans-serif"/>
              </a:rPr>
              <a:t>Future Potential</a:t>
            </a:r>
            <a:r>
              <a:rPr lang="en-US" b="0" i="0" dirty="0">
                <a:solidFill>
                  <a:srgbClr val="0D0D0D"/>
                </a:solidFill>
                <a:effectLst/>
                <a:latin typeface="ui-sans-serif"/>
              </a:rPr>
              <a:t>: While our current analysis offers initial insights, the system can be expanded for ongoing monitoring and predictive modeling.</a:t>
            </a:r>
          </a:p>
          <a:p>
            <a:pPr defTabSz="932742">
              <a:lnSpc>
                <a:spcPct val="90000"/>
              </a:lnSpc>
              <a:spcBef>
                <a:spcPct val="20000"/>
              </a:spcBef>
            </a:pPr>
            <a:endParaRPr lang="en-US" sz="2600" b="1" dirty="0">
              <a:cs typeface="Segoe UI"/>
            </a:endParaRPr>
          </a:p>
        </p:txBody>
      </p:sp>
      <p:pic>
        <p:nvPicPr>
          <p:cNvPr id="7" name="Picture 6">
            <a:extLst>
              <a:ext uri="{FF2B5EF4-FFF2-40B4-BE49-F238E27FC236}">
                <a16:creationId xmlns:a16="http://schemas.microsoft.com/office/drawing/2014/main" id="{E3BDCABA-C6BF-936D-5D4C-81FB502EA690}"/>
              </a:ext>
            </a:extLst>
          </p:cNvPr>
          <p:cNvPicPr>
            <a:picLocks noChangeAspect="1"/>
          </p:cNvPicPr>
          <p:nvPr/>
        </p:nvPicPr>
        <p:blipFill>
          <a:blip r:embed="rId3"/>
          <a:stretch>
            <a:fillRect/>
          </a:stretch>
        </p:blipFill>
        <p:spPr>
          <a:xfrm>
            <a:off x="6836017" y="1413220"/>
            <a:ext cx="2856473" cy="2528143"/>
          </a:xfrm>
          <a:prstGeom prst="rect">
            <a:avLst/>
          </a:prstGeom>
        </p:spPr>
      </p:pic>
      <p:sp>
        <p:nvSpPr>
          <p:cNvPr id="8" name="TextBox 7">
            <a:extLst>
              <a:ext uri="{FF2B5EF4-FFF2-40B4-BE49-F238E27FC236}">
                <a16:creationId xmlns:a16="http://schemas.microsoft.com/office/drawing/2014/main" id="{964237FD-06C2-A7E8-F622-FD1A7F37FDB3}"/>
              </a:ext>
            </a:extLst>
          </p:cNvPr>
          <p:cNvSpPr txBox="1"/>
          <p:nvPr/>
        </p:nvSpPr>
        <p:spPr>
          <a:xfrm>
            <a:off x="9990391" y="2061738"/>
            <a:ext cx="1529265" cy="1231106"/>
          </a:xfrm>
          <a:prstGeom prst="rect">
            <a:avLst/>
          </a:prstGeom>
          <a:noFill/>
        </p:spPr>
        <p:txBody>
          <a:bodyPr wrap="none" lIns="0" tIns="0" rIns="0" bIns="0" rtlCol="0">
            <a:spAutoFit/>
          </a:bodyPr>
          <a:lstStyle/>
          <a:p>
            <a:pPr algn="l"/>
            <a:r>
              <a:rPr lang="en-US" sz="2000" dirty="0"/>
              <a:t>1988 Natural </a:t>
            </a:r>
          </a:p>
          <a:p>
            <a:pPr algn="l"/>
            <a:r>
              <a:rPr lang="en-US" sz="2000" dirty="0"/>
              <a:t>Color with </a:t>
            </a:r>
          </a:p>
          <a:p>
            <a:pPr algn="l"/>
            <a:r>
              <a:rPr lang="en-US" sz="2000" dirty="0"/>
              <a:t>Post-Fire</a:t>
            </a:r>
          </a:p>
          <a:p>
            <a:pPr algn="l"/>
            <a:r>
              <a:rPr lang="en-US" sz="2000" dirty="0"/>
              <a:t>Burn Scars </a:t>
            </a:r>
          </a:p>
        </p:txBody>
      </p:sp>
      <p:sp>
        <p:nvSpPr>
          <p:cNvPr id="11" name="TextBox 10">
            <a:extLst>
              <a:ext uri="{FF2B5EF4-FFF2-40B4-BE49-F238E27FC236}">
                <a16:creationId xmlns:a16="http://schemas.microsoft.com/office/drawing/2014/main" id="{75BE28A2-ACE0-7606-90A8-1EAF535BBB22}"/>
              </a:ext>
            </a:extLst>
          </p:cNvPr>
          <p:cNvSpPr txBox="1"/>
          <p:nvPr/>
        </p:nvSpPr>
        <p:spPr>
          <a:xfrm>
            <a:off x="9990391" y="4343384"/>
            <a:ext cx="1997342" cy="2154436"/>
          </a:xfrm>
          <a:prstGeom prst="rect">
            <a:avLst/>
          </a:prstGeom>
          <a:noFill/>
        </p:spPr>
        <p:txBody>
          <a:bodyPr wrap="none" lIns="0" tIns="0" rIns="0" bIns="0" rtlCol="0">
            <a:spAutoFit/>
          </a:bodyPr>
          <a:lstStyle/>
          <a:p>
            <a:pPr algn="l"/>
            <a:r>
              <a:rPr lang="en-US" sz="2000" dirty="0"/>
              <a:t>Satellite images</a:t>
            </a:r>
          </a:p>
          <a:p>
            <a:pPr algn="l"/>
            <a:r>
              <a:rPr lang="en-US" sz="2000" dirty="0"/>
              <a:t>Can Have Cloud</a:t>
            </a:r>
          </a:p>
          <a:p>
            <a:pPr algn="l"/>
            <a:r>
              <a:rPr lang="en-US" sz="2000" dirty="0"/>
              <a:t>Cover and </a:t>
            </a:r>
            <a:br>
              <a:rPr lang="en-US" sz="2000" dirty="0"/>
            </a:br>
            <a:r>
              <a:rPr lang="en-US" sz="2000" dirty="0"/>
              <a:t>Technical Capture</a:t>
            </a:r>
          </a:p>
          <a:p>
            <a:pPr algn="l"/>
            <a:r>
              <a:rPr lang="en-US" sz="2000" dirty="0"/>
              <a:t>Issues That Need </a:t>
            </a:r>
          </a:p>
          <a:p>
            <a:pPr algn="l"/>
            <a:r>
              <a:rPr lang="en-US" sz="2000" dirty="0"/>
              <a:t>to Be Worked </a:t>
            </a:r>
          </a:p>
          <a:p>
            <a:pPr algn="l"/>
            <a:r>
              <a:rPr lang="en-US" sz="2000" dirty="0"/>
              <a:t>With and Around</a:t>
            </a:r>
          </a:p>
        </p:txBody>
      </p:sp>
      <p:pic>
        <p:nvPicPr>
          <p:cNvPr id="13" name="Picture 12" descr="A satellite view of a green land&#10;&#10;Description automatically generated">
            <a:extLst>
              <a:ext uri="{FF2B5EF4-FFF2-40B4-BE49-F238E27FC236}">
                <a16:creationId xmlns:a16="http://schemas.microsoft.com/office/drawing/2014/main" id="{B2002C08-5F56-2F72-C1BF-E85B650C7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017" y="4007939"/>
            <a:ext cx="2856473" cy="2873681"/>
          </a:xfrm>
          <a:prstGeom prst="rect">
            <a:avLst/>
          </a:prstGeom>
        </p:spPr>
      </p:pic>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t>
            </a:r>
            <a:r>
              <a:rPr lang="en-US" sz="3600" spc="-50" dirty="0">
                <a:ln w="3175">
                  <a:noFill/>
                </a:ln>
                <a:solidFill>
                  <a:schemeClr val="accent3"/>
                </a:solidFill>
                <a:cs typeface="Segoe UI" pitchFamily="34" charset="0"/>
              </a:rPr>
              <a:t>Azure ML Studio Python Notebook (1 of 5)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5" name="Picture 4" descr="A screenshot of a computer&#10;&#10;Description automatically generated">
            <a:extLst>
              <a:ext uri="{FF2B5EF4-FFF2-40B4-BE49-F238E27FC236}">
                <a16:creationId xmlns:a16="http://schemas.microsoft.com/office/drawing/2014/main" id="{5CC91B57-AE96-F7F3-0624-BBAD37311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62" y="1737898"/>
            <a:ext cx="10765076" cy="4678712"/>
          </a:xfrm>
          <a:prstGeom prst="rect">
            <a:avLst/>
          </a:prstGeom>
        </p:spPr>
      </p:pic>
    </p:spTree>
    <p:extLst>
      <p:ext uri="{BB962C8B-B14F-4D97-AF65-F5344CB8AC3E}">
        <p14:creationId xmlns:p14="http://schemas.microsoft.com/office/powerpoint/2010/main" val="287359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t>
            </a:r>
            <a:r>
              <a:rPr lang="en-US" sz="3600" spc="-50" dirty="0">
                <a:ln w="3175">
                  <a:noFill/>
                </a:ln>
                <a:solidFill>
                  <a:schemeClr val="accent3"/>
                </a:solidFill>
                <a:cs typeface="Segoe UI" pitchFamily="34" charset="0"/>
              </a:rPr>
              <a:t>Azure ML Studio Python Notebook (2 of 5)</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6" name="Picture 5" descr="A white paper with black text&#10;&#10;Description automatically generated">
            <a:extLst>
              <a:ext uri="{FF2B5EF4-FFF2-40B4-BE49-F238E27FC236}">
                <a16:creationId xmlns:a16="http://schemas.microsoft.com/office/drawing/2014/main" id="{B649D6BC-76BC-6384-74E3-0DCA4AB69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8821"/>
            <a:ext cx="12192000" cy="3780357"/>
          </a:xfrm>
          <a:prstGeom prst="rect">
            <a:avLst/>
          </a:prstGeom>
        </p:spPr>
      </p:pic>
    </p:spTree>
    <p:extLst>
      <p:ext uri="{BB962C8B-B14F-4D97-AF65-F5344CB8AC3E}">
        <p14:creationId xmlns:p14="http://schemas.microsoft.com/office/powerpoint/2010/main" val="29835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t>
            </a:r>
            <a:r>
              <a:rPr lang="en-US" sz="3600" spc="-50" dirty="0">
                <a:ln w="3175">
                  <a:noFill/>
                </a:ln>
                <a:solidFill>
                  <a:schemeClr val="accent3"/>
                </a:solidFill>
                <a:cs typeface="Segoe UI" pitchFamily="34" charset="0"/>
              </a:rPr>
              <a:t>Azure ML Studio Python Notebook (3 of 5)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6" name="Picture 5" descr="A screenshot of a computer&#10;&#10;Description automatically generated">
            <a:extLst>
              <a:ext uri="{FF2B5EF4-FFF2-40B4-BE49-F238E27FC236}">
                <a16:creationId xmlns:a16="http://schemas.microsoft.com/office/drawing/2014/main" id="{E143C5C5-6E5D-6D5C-274E-D30CDA21A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97" y="1523734"/>
            <a:ext cx="10964805" cy="3810532"/>
          </a:xfrm>
          <a:prstGeom prst="rect">
            <a:avLst/>
          </a:prstGeom>
        </p:spPr>
      </p:pic>
      <p:pic>
        <p:nvPicPr>
          <p:cNvPr id="10" name="Picture 9">
            <a:extLst>
              <a:ext uri="{FF2B5EF4-FFF2-40B4-BE49-F238E27FC236}">
                <a16:creationId xmlns:a16="http://schemas.microsoft.com/office/drawing/2014/main" id="{2820EC0D-262C-06C3-1D28-FF9A3B64FE3D}"/>
              </a:ext>
            </a:extLst>
          </p:cNvPr>
          <p:cNvPicPr>
            <a:picLocks noChangeAspect="1"/>
          </p:cNvPicPr>
          <p:nvPr/>
        </p:nvPicPr>
        <p:blipFill>
          <a:blip r:embed="rId4"/>
          <a:stretch>
            <a:fillRect/>
          </a:stretch>
        </p:blipFill>
        <p:spPr>
          <a:xfrm>
            <a:off x="5643825" y="2684399"/>
            <a:ext cx="4244708" cy="4008467"/>
          </a:xfrm>
          <a:prstGeom prst="rect">
            <a:avLst/>
          </a:prstGeom>
        </p:spPr>
      </p:pic>
    </p:spTree>
    <p:extLst>
      <p:ext uri="{BB962C8B-B14F-4D97-AF65-F5344CB8AC3E}">
        <p14:creationId xmlns:p14="http://schemas.microsoft.com/office/powerpoint/2010/main" val="15319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t>
            </a:r>
            <a:r>
              <a:rPr lang="en-US" sz="3600" spc="-50" dirty="0">
                <a:ln w="3175">
                  <a:noFill/>
                </a:ln>
                <a:solidFill>
                  <a:schemeClr val="accent3"/>
                </a:solidFill>
                <a:cs typeface="Segoe UI" pitchFamily="34" charset="0"/>
              </a:rPr>
              <a:t>Azure ML Studio Python Notebook (4 of 5)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6" name="Picture 5" descr="A screenshot of a computer&#10;&#10;Description automatically generated">
            <a:extLst>
              <a:ext uri="{FF2B5EF4-FFF2-40B4-BE49-F238E27FC236}">
                <a16:creationId xmlns:a16="http://schemas.microsoft.com/office/drawing/2014/main" id="{D14F214F-6CF4-21B2-E1C0-EAE0D9105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7424"/>
            <a:ext cx="7964011" cy="4296375"/>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D9E592F0-C9D8-736B-5969-3A1C4FDE2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688" y="1467424"/>
            <a:ext cx="5496697" cy="4424364"/>
          </a:xfrm>
          <a:prstGeom prst="rect">
            <a:avLst/>
          </a:prstGeom>
        </p:spPr>
      </p:pic>
      <p:pic>
        <p:nvPicPr>
          <p:cNvPr id="9" name="Picture 8" descr="A screenshot of a computer generated image&#10;&#10;Description automatically generated">
            <a:extLst>
              <a:ext uri="{FF2B5EF4-FFF2-40B4-BE49-F238E27FC236}">
                <a16:creationId xmlns:a16="http://schemas.microsoft.com/office/drawing/2014/main" id="{0B80864F-CA69-A5D7-4519-11C4E0F3B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8211" y="1661663"/>
            <a:ext cx="2927264" cy="4337107"/>
          </a:xfrm>
          <a:prstGeom prst="rect">
            <a:avLst/>
          </a:prstGeom>
        </p:spPr>
      </p:pic>
    </p:spTree>
    <p:extLst>
      <p:ext uri="{BB962C8B-B14F-4D97-AF65-F5344CB8AC3E}">
        <p14:creationId xmlns:p14="http://schemas.microsoft.com/office/powerpoint/2010/main" val="7672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Demo: </a:t>
            </a:r>
            <a:r>
              <a:rPr lang="en-US" sz="3600" spc="-50" dirty="0">
                <a:ln w="3175">
                  <a:noFill/>
                </a:ln>
                <a:solidFill>
                  <a:schemeClr val="accent3"/>
                </a:solidFill>
                <a:cs typeface="Segoe UI" pitchFamily="34" charset="0"/>
              </a:rPr>
              <a:t>Azure ML Studio Python Notebook (4 of 5)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7" name="Picture 6" descr="A screenshot of a computer&#10;&#10;Description automatically generated">
            <a:extLst>
              <a:ext uri="{FF2B5EF4-FFF2-40B4-BE49-F238E27FC236}">
                <a16:creationId xmlns:a16="http://schemas.microsoft.com/office/drawing/2014/main" id="{50582E29-67F6-DF7E-CFA6-95156386E2F4}"/>
              </a:ext>
            </a:extLst>
          </p:cNvPr>
          <p:cNvPicPr>
            <a:picLocks noChangeAspect="1"/>
          </p:cNvPicPr>
          <p:nvPr/>
        </p:nvPicPr>
        <p:blipFill>
          <a:blip r:embed="rId3">
            <a:extLst>
              <a:ext uri="{28A0092B-C50C-407E-A947-70E740481C1C}">
                <a14:useLocalDpi xmlns:a14="http://schemas.microsoft.com/office/drawing/2010/main" val="0"/>
              </a:ext>
            </a:extLst>
          </a:blip>
          <a:srcRect t="1913"/>
          <a:stretch/>
        </p:blipFill>
        <p:spPr>
          <a:xfrm>
            <a:off x="255105" y="1922106"/>
            <a:ext cx="7116168" cy="397125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D6FB6C9-D562-C84A-DDC0-082FF83534A2}"/>
              </a:ext>
            </a:extLst>
          </p:cNvPr>
          <p:cNvPicPr>
            <a:picLocks noChangeAspect="1"/>
          </p:cNvPicPr>
          <p:nvPr/>
        </p:nvPicPr>
        <p:blipFill>
          <a:blip r:embed="rId4">
            <a:extLst>
              <a:ext uri="{28A0092B-C50C-407E-A947-70E740481C1C}">
                <a14:useLocalDpi xmlns:a14="http://schemas.microsoft.com/office/drawing/2010/main" val="0"/>
              </a:ext>
            </a:extLst>
          </a:blip>
          <a:srcRect r="16000"/>
          <a:stretch/>
        </p:blipFill>
        <p:spPr>
          <a:xfrm>
            <a:off x="4191000" y="2002963"/>
            <a:ext cx="7929465" cy="4078238"/>
          </a:xfrm>
          <a:prstGeom prst="rect">
            <a:avLst/>
          </a:prstGeom>
        </p:spPr>
      </p:pic>
    </p:spTree>
    <p:extLst>
      <p:ext uri="{BB962C8B-B14F-4D97-AF65-F5344CB8AC3E}">
        <p14:creationId xmlns:p14="http://schemas.microsoft.com/office/powerpoint/2010/main" val="407761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Key Takeaways from the Yellowstone Fire Recovery Analysis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1" y="1844674"/>
            <a:ext cx="6451082" cy="4424363"/>
          </a:xfrm>
          <a:prstGeom prst="rect">
            <a:avLst/>
          </a:prstGeom>
        </p:spPr>
        <p:txBody>
          <a:bodyPr vert="horz" wrap="square" lIns="0" tIns="0" rIns="0" bIns="0" rtlCol="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sz="2800" b="1" i="0" dirty="0">
                <a:solidFill>
                  <a:srgbClr val="0D0D0D"/>
                </a:solidFill>
                <a:effectLst/>
                <a:latin typeface="ui-sans-serif"/>
              </a:rPr>
              <a:t>Long-Term Recovery</a:t>
            </a:r>
            <a:r>
              <a:rPr lang="en-US" sz="2800" b="0" i="0" dirty="0">
                <a:solidFill>
                  <a:srgbClr val="0D0D0D"/>
                </a:solidFill>
                <a:effectLst/>
                <a:latin typeface="ui-sans-serif"/>
              </a:rPr>
              <a:t>: Wildfire recovery, particularly in vast ecosystems like Yellowstone, is a decades-long process, and real-time monitoring can accelerate decision-making.</a:t>
            </a:r>
          </a:p>
          <a:p>
            <a:pPr algn="l">
              <a:buFont typeface="Arial" panose="020B0604020202020204" pitchFamily="34" charset="0"/>
              <a:buChar char="•"/>
            </a:pPr>
            <a:endParaRPr lang="en-US" sz="2800" b="0" i="0" dirty="0">
              <a:solidFill>
                <a:srgbClr val="0D0D0D"/>
              </a:solidFill>
              <a:effectLst/>
              <a:latin typeface="ui-sans-serif"/>
            </a:endParaRPr>
          </a:p>
          <a:p>
            <a:pPr algn="l">
              <a:buFont typeface="Arial" panose="020B0604020202020204" pitchFamily="34" charset="0"/>
              <a:buChar char="•"/>
            </a:pPr>
            <a:r>
              <a:rPr lang="en-US" sz="2800" b="1" i="0" dirty="0">
                <a:solidFill>
                  <a:srgbClr val="0D0D0D"/>
                </a:solidFill>
                <a:effectLst/>
                <a:latin typeface="ui-sans-serif"/>
              </a:rPr>
              <a:t>Data-Driven Insights</a:t>
            </a:r>
            <a:r>
              <a:rPr lang="en-US" sz="2800" b="0" i="0" dirty="0">
                <a:solidFill>
                  <a:srgbClr val="0D0D0D"/>
                </a:solidFill>
                <a:effectLst/>
                <a:latin typeface="ui-sans-serif"/>
              </a:rPr>
              <a:t>: Satellite imagery, AI, and ML tools can be pivotal in guiding restoration efforts and predicting future fire-prone areas.</a:t>
            </a:r>
          </a:p>
          <a:p>
            <a:pPr algn="l">
              <a:buFont typeface="Arial" panose="020B0604020202020204" pitchFamily="34" charset="0"/>
              <a:buChar char="•"/>
            </a:pPr>
            <a:endParaRPr lang="en-US" sz="2800" b="0" i="0" dirty="0">
              <a:solidFill>
                <a:srgbClr val="0D0D0D"/>
              </a:solidFill>
              <a:effectLst/>
              <a:latin typeface="ui-sans-serif"/>
            </a:endParaRPr>
          </a:p>
          <a:p>
            <a:pPr algn="l">
              <a:buFont typeface="Arial" panose="020B0604020202020204" pitchFamily="34" charset="0"/>
              <a:buChar char="•"/>
            </a:pPr>
            <a:r>
              <a:rPr lang="en-US" sz="2800" b="1" i="0" dirty="0">
                <a:solidFill>
                  <a:srgbClr val="0D0D0D"/>
                </a:solidFill>
                <a:effectLst/>
                <a:latin typeface="ui-sans-serif"/>
              </a:rPr>
              <a:t>Climate Change Considerations</a:t>
            </a:r>
            <a:r>
              <a:rPr lang="en-US" sz="2800" b="0" i="0" dirty="0">
                <a:solidFill>
                  <a:srgbClr val="0D0D0D"/>
                </a:solidFill>
                <a:effectLst/>
                <a:latin typeface="ui-sans-serif"/>
              </a:rPr>
              <a:t>: Increasing wildfire intensity due to climate change makes data-driven, proactive approaches more critical.</a:t>
            </a:r>
          </a:p>
          <a:p>
            <a:pPr algn="l">
              <a:buFont typeface="Arial" panose="020B0604020202020204" pitchFamily="34" charset="0"/>
              <a:buChar char="•"/>
            </a:pPr>
            <a:endParaRPr lang="en-US" sz="2800" b="0" i="0" dirty="0">
              <a:solidFill>
                <a:srgbClr val="0D0D0D"/>
              </a:solidFill>
              <a:effectLst/>
              <a:latin typeface="ui-sans-serif"/>
            </a:endParaRPr>
          </a:p>
          <a:p>
            <a:pPr algn="l">
              <a:buFont typeface="Arial" panose="020B0604020202020204" pitchFamily="34" charset="0"/>
              <a:buChar char="•"/>
            </a:pPr>
            <a:r>
              <a:rPr lang="en-US" sz="2800" b="1" i="0" dirty="0">
                <a:solidFill>
                  <a:srgbClr val="0D0D0D"/>
                </a:solidFill>
                <a:effectLst/>
                <a:latin typeface="ui-sans-serif"/>
              </a:rPr>
              <a:t>Scalable Solution</a:t>
            </a:r>
            <a:r>
              <a:rPr lang="en-US" sz="2800" b="0" i="0" dirty="0">
                <a:solidFill>
                  <a:srgbClr val="0D0D0D"/>
                </a:solidFill>
                <a:effectLst/>
                <a:latin typeface="ui-sans-serif"/>
              </a:rPr>
              <a:t>: This approach can be replicated for other large-scale ecosystems, contributing to wildfire resilience planning and recovery efforts globally.</a:t>
            </a:r>
          </a:p>
          <a:p>
            <a:pPr defTabSz="932742">
              <a:lnSpc>
                <a:spcPct val="90000"/>
              </a:lnSpc>
              <a:spcBef>
                <a:spcPct val="20000"/>
              </a:spcBef>
              <a:buSzPct val="90000"/>
              <a:buFont typeface="Wingdings" panose="05000000000000000000" pitchFamily="2" charset="2"/>
              <a:buChar char=""/>
            </a:pPr>
            <a:endParaRPr lang="en-US" sz="2800" b="1" dirty="0"/>
          </a:p>
        </p:txBody>
      </p:sp>
      <p:pic>
        <p:nvPicPr>
          <p:cNvPr id="5" name="Picture 4" descr="A collage of burned trees&#10;&#10;Description automatically generated">
            <a:extLst>
              <a:ext uri="{FF2B5EF4-FFF2-40B4-BE49-F238E27FC236}">
                <a16:creationId xmlns:a16="http://schemas.microsoft.com/office/drawing/2014/main" id="{3355EFFD-EEF0-6724-E3E4-A3087AC00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400" y="1844674"/>
            <a:ext cx="4714240" cy="4714240"/>
          </a:xfrm>
          <a:prstGeom prst="rect">
            <a:avLst/>
          </a:prstGeom>
        </p:spPr>
      </p:pic>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81EC4BB-E8AF-45E0-9C79-B5C580965ADC}">
  <ds:schemaRefs>
    <ds:schemaRef ds:uri="http://purl.org/dc/elements/1.1/"/>
    <ds:schemaRef ds:uri="http://schemas.microsoft.com/office/2006/documentManagement/types"/>
    <ds:schemaRef ds:uri="7c0babc9-7a7a-47b5-a647-6cd2800917f1"/>
    <ds:schemaRef ds:uri="http://www.w3.org/XML/1998/namespace"/>
    <ds:schemaRef ds:uri="http://purl.org/dc/terms/"/>
    <ds:schemaRef ds:uri="http://schemas.microsoft.com/office/infopath/2007/PartnerControls"/>
    <ds:schemaRef ds:uri="http://purl.org/dc/dcmitype/"/>
    <ds:schemaRef ds:uri="http://schemas.openxmlformats.org/package/2006/metadata/core-properties"/>
    <ds:schemaRef ds:uri="8d8bcb89-110c-418e-bb51-7f95f118256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1087</TotalTime>
  <Words>695</Words>
  <Application>Microsoft Office PowerPoint</Application>
  <PresentationFormat>Widescreen</PresentationFormat>
  <Paragraphs>87</Paragraphs>
  <Slides>9</Slides>
  <Notes>9</Notes>
  <HiddenSlides>0</HiddenSlides>
  <MMClips>0</MMClips>
  <ScaleCrop>false</ScaleCrop>
  <HeadingPairs>
    <vt:vector size="4" baseType="variant">
      <vt:variant>
        <vt:lpstr>Theme</vt:lpstr>
      </vt:variant>
      <vt:variant>
        <vt:i4>4</vt:i4>
      </vt:variant>
      <vt:variant>
        <vt:lpstr>Slide Titles</vt:lpstr>
      </vt:variant>
      <vt:variant>
        <vt:i4>9</vt:i4>
      </vt:variant>
    </vt:vector>
  </HeadingPairs>
  <TitlesOfParts>
    <vt:vector size="13" baseType="lpstr">
      <vt:lpstr>office theme</vt:lpstr>
      <vt:lpstr>1_White Template</vt:lpstr>
      <vt:lpstr>MS_Startups_FH_PPT_Template FY23</vt:lpstr>
      <vt:lpstr>Light</vt:lpstr>
      <vt:lpstr>Forest Sentinel AI Solution Type: Prototype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Philippa Burgess</cp:lastModifiedBy>
  <cp:revision>110</cp:revision>
  <dcterms:created xsi:type="dcterms:W3CDTF">2013-07-15T20:26:40Z</dcterms:created>
  <dcterms:modified xsi:type="dcterms:W3CDTF">2024-12-01T03:40:29Z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